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307" r:id="rId3"/>
    <p:sldId id="308" r:id="rId4"/>
    <p:sldId id="309" r:id="rId5"/>
    <p:sldId id="312" r:id="rId6"/>
    <p:sldId id="310" r:id="rId7"/>
    <p:sldId id="311" r:id="rId8"/>
    <p:sldId id="261" r:id="rId9"/>
    <p:sldId id="288" r:id="rId10"/>
    <p:sldId id="286" r:id="rId11"/>
    <p:sldId id="287" r:id="rId12"/>
    <p:sldId id="293" r:id="rId13"/>
    <p:sldId id="290" r:id="rId14"/>
    <p:sldId id="289" r:id="rId15"/>
    <p:sldId id="291" r:id="rId16"/>
    <p:sldId id="28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70" autoAdjust="0"/>
    <p:restoredTop sz="94301" autoAdjust="0"/>
  </p:normalViewPr>
  <p:slideViewPr>
    <p:cSldViewPr snapToGrid="0" snapToObjects="1">
      <p:cViewPr varScale="1">
        <p:scale>
          <a:sx n="99" d="100"/>
          <a:sy n="99" d="100"/>
        </p:scale>
        <p:origin x="-1112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C10CB-A728-6A42-9366-294C1E82FE49}" type="datetimeFigureOut">
              <a:rPr lang="en-US" smtClean="0"/>
              <a:t>1/6/19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07885-3A07-F940-9F7A-9E5EC0C5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4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07885-3A07-F940-9F7A-9E5EC0C5C2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Early asynchronous</a:t>
            </a:r>
            <a:r>
              <a:rPr lang="en-US" baseline="0" dirty="0" smtClean="0"/>
              <a:t> consensus protocols done here long before </a:t>
            </a:r>
            <a:r>
              <a:rPr lang="en-US" baseline="0" dirty="0" err="1" smtClean="0"/>
              <a:t>Paxos</a:t>
            </a:r>
            <a:r>
              <a:rPr lang="en-US" baseline="0" dirty="0" smtClean="0"/>
              <a:t>.  Famous lower bounds derived and proven here.</a:t>
            </a:r>
          </a:p>
          <a:p>
            <a:r>
              <a:rPr lang="en-US" baseline="0" dirty="0" smtClean="0"/>
              <a:t>First formal characterization of safety and </a:t>
            </a:r>
            <a:r>
              <a:rPr lang="en-US" baseline="0" dirty="0" err="1" smtClean="0"/>
              <a:t>liveness</a:t>
            </a:r>
            <a:r>
              <a:rPr lang="en-US" baseline="0" dirty="0" smtClean="0"/>
              <a:t> properties.  The notion of “fail-stop” failures originates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07885-3A07-F940-9F7A-9E5EC0C5C2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54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07885-3A07-F940-9F7A-9E5EC0C5C2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3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19" y="1978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20073" y="0"/>
            <a:ext cx="92013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801155"/>
            <a:ext cx="6858000" cy="2850752"/>
          </a:xfrm>
        </p:spPr>
        <p:txBody>
          <a:bodyPr>
            <a:normAutofit/>
          </a:bodyPr>
          <a:lstStyle/>
          <a:p>
            <a:r>
              <a:rPr lang="en-US" b="1" dirty="0" smtClean="0"/>
              <a:t>Computer </a:t>
            </a:r>
            <a:r>
              <a:rPr lang="en-US" b="1" dirty="0" smtClean="0"/>
              <a:t>Science:</a:t>
            </a:r>
            <a:br>
              <a:rPr lang="en-US" b="1" dirty="0" smtClean="0"/>
            </a:br>
            <a:r>
              <a:rPr lang="en-US" b="1" dirty="0" smtClean="0"/>
              <a:t>What, and Why?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Ithaca</a:t>
            </a:r>
            <a:endParaRPr lang="en-US" dirty="0"/>
          </a:p>
        </p:txBody>
      </p:sp>
      <p:pic>
        <p:nvPicPr>
          <p:cNvPr id="4" name="Picture 3" descr="Screenshot 2017-10-23 01.59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96" y="761536"/>
            <a:ext cx="4031934" cy="230950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9097420">
            <a:off x="7445700" y="783296"/>
            <a:ext cx="978408" cy="484632"/>
          </a:xfrm>
          <a:prstGeom prst="lef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3143" y="1345352"/>
            <a:ext cx="32880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“Centrally Isolated”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4 hours from New York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4 hours from Toronto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3 hours from </a:t>
            </a:r>
            <a:r>
              <a:rPr lang="en-US" dirty="0" err="1" smtClean="0"/>
              <a:t>NIagara</a:t>
            </a:r>
            <a:r>
              <a:rPr lang="en-US" dirty="0" smtClean="0"/>
              <a:t> Falls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4 hours from Philadelphia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6 hours from Washington D.C.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6 hours from Boston</a:t>
            </a:r>
            <a:endParaRPr lang="en-US" dirty="0"/>
          </a:p>
        </p:txBody>
      </p:sp>
      <p:pic>
        <p:nvPicPr>
          <p:cNvPr id="7" name="Picture 6" descr="ithaca-ny-united-stat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20" y="3831927"/>
            <a:ext cx="3684899" cy="2763674"/>
          </a:xfrm>
          <a:prstGeom prst="rect">
            <a:avLst/>
          </a:prstGeom>
        </p:spPr>
      </p:pic>
      <p:pic>
        <p:nvPicPr>
          <p:cNvPr id="8" name="Picture 7" descr="ithaca-experience-web_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73" y="3330196"/>
            <a:ext cx="4863750" cy="330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3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Ithaca Winter</a:t>
            </a:r>
            <a:endParaRPr lang="en-US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63" y="266364"/>
            <a:ext cx="3289300" cy="2463800"/>
          </a:xfrm>
          <a:prstGeom prst="rect">
            <a:avLst/>
          </a:prstGeom>
        </p:spPr>
      </p:pic>
      <p:pic>
        <p:nvPicPr>
          <p:cNvPr id="5" name="Picture 4" descr="11002653_10153167091825229_4223356849603637789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82" y="3222607"/>
            <a:ext cx="4175781" cy="31318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4419" y="1160504"/>
            <a:ext cx="431400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Long and cold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Good for studying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Fun too!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/>
              <a:t>G</a:t>
            </a:r>
            <a:r>
              <a:rPr lang="en-US" sz="3200" dirty="0" smtClean="0"/>
              <a:t>ood for socializing!</a:t>
            </a:r>
          </a:p>
        </p:txBody>
      </p:sp>
      <p:pic>
        <p:nvPicPr>
          <p:cNvPr id="7" name="Picture 6" descr="ho-plaza-february-26-201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9" y="3429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74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419" y="19789"/>
            <a:ext cx="8336092" cy="1325563"/>
          </a:xfrm>
        </p:spPr>
        <p:txBody>
          <a:bodyPr/>
          <a:lstStyle/>
          <a:p>
            <a:r>
              <a:rPr lang="en-US" dirty="0" smtClean="0"/>
              <a:t>Cornell Activities, Clubs, and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41447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sailing</a:t>
            </a:r>
            <a:endParaRPr lang="en-US" dirty="0"/>
          </a:p>
          <a:p>
            <a:r>
              <a:rPr lang="en-US" dirty="0" smtClean="0"/>
              <a:t>windsurfing</a:t>
            </a:r>
          </a:p>
          <a:p>
            <a:r>
              <a:rPr lang="en-US" dirty="0" smtClean="0"/>
              <a:t>canoeing</a:t>
            </a:r>
          </a:p>
          <a:p>
            <a:r>
              <a:rPr lang="en-US" dirty="0" smtClean="0"/>
              <a:t>kayaking</a:t>
            </a:r>
          </a:p>
          <a:p>
            <a:r>
              <a:rPr lang="en-US" dirty="0" smtClean="0"/>
              <a:t>scuba diving</a:t>
            </a:r>
          </a:p>
          <a:p>
            <a:r>
              <a:rPr lang="en-US" dirty="0" smtClean="0"/>
              <a:t>downhill skiing</a:t>
            </a:r>
          </a:p>
          <a:p>
            <a:r>
              <a:rPr lang="en-US" dirty="0"/>
              <a:t>cross-country </a:t>
            </a:r>
            <a:r>
              <a:rPr lang="en-US" dirty="0" smtClean="0"/>
              <a:t>skiing</a:t>
            </a:r>
          </a:p>
          <a:p>
            <a:r>
              <a:rPr lang="en-US" dirty="0" smtClean="0"/>
              <a:t>music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82781" y="1825625"/>
            <a:ext cx="34144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ice skating</a:t>
            </a:r>
          </a:p>
          <a:p>
            <a:r>
              <a:rPr lang="en-US" dirty="0" smtClean="0"/>
              <a:t>rock climbing</a:t>
            </a:r>
          </a:p>
          <a:p>
            <a:r>
              <a:rPr lang="en-US" dirty="0" smtClean="0"/>
              <a:t>hiking</a:t>
            </a:r>
          </a:p>
          <a:p>
            <a:r>
              <a:rPr lang="en-US" dirty="0" smtClean="0"/>
              <a:t>camping</a:t>
            </a:r>
          </a:p>
          <a:p>
            <a:r>
              <a:rPr lang="en-US" dirty="0" smtClean="0"/>
              <a:t>caving</a:t>
            </a:r>
          </a:p>
          <a:p>
            <a:r>
              <a:rPr lang="en-US" dirty="0" smtClean="0"/>
              <a:t>dancing</a:t>
            </a:r>
          </a:p>
          <a:p>
            <a:r>
              <a:rPr lang="en-US" dirty="0" smtClean="0"/>
              <a:t>wine-tasting</a:t>
            </a:r>
            <a:endParaRPr lang="en-US" dirty="0"/>
          </a:p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9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CornellTech</a:t>
            </a:r>
            <a:r>
              <a:rPr lang="en-US" dirty="0" smtClean="0"/>
              <a:t> in NYC</a:t>
            </a:r>
            <a:endParaRPr lang="en-US" dirty="0"/>
          </a:p>
        </p:txBody>
      </p:sp>
      <p:pic>
        <p:nvPicPr>
          <p:cNvPr id="3" name="Picture 2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4" y="1345352"/>
            <a:ext cx="4152395" cy="2763230"/>
          </a:xfrm>
          <a:prstGeom prst="rect">
            <a:avLst/>
          </a:prstGeom>
        </p:spPr>
      </p:pic>
      <p:pic>
        <p:nvPicPr>
          <p:cNvPr id="9" name="Picture 8" descr="cornell-tech-campu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524" y="3148783"/>
            <a:ext cx="4700136" cy="35222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50233" y="984805"/>
            <a:ext cx="30863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Silicon Alley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Emphasis on</a:t>
            </a:r>
          </a:p>
          <a:p>
            <a:pPr lvl="1"/>
            <a:r>
              <a:rPr lang="en-US" sz="2800" dirty="0" err="1" smtClean="0"/>
              <a:t>entrepeneurship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43504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419" y="19789"/>
            <a:ext cx="8387926" cy="1325563"/>
          </a:xfrm>
        </p:spPr>
        <p:txBody>
          <a:bodyPr/>
          <a:lstStyle/>
          <a:p>
            <a:r>
              <a:rPr lang="en-US" dirty="0" smtClean="0"/>
              <a:t>More on Cornell Computer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8718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Consistently ranked among top 6 in the U.S.</a:t>
            </a:r>
          </a:p>
          <a:p>
            <a:r>
              <a:rPr lang="en-US" dirty="0" smtClean="0"/>
              <a:t>World</a:t>
            </a:r>
            <a:r>
              <a:rPr lang="en-US" dirty="0"/>
              <a:t>-class research covering all of </a:t>
            </a:r>
            <a:r>
              <a:rPr lang="en-US" dirty="0" smtClean="0"/>
              <a:t>C.S.</a:t>
            </a:r>
          </a:p>
          <a:p>
            <a:r>
              <a:rPr lang="en-US" dirty="0" smtClean="0"/>
              <a:t>About 70 excellent faculty in C.S. “field”</a:t>
            </a:r>
          </a:p>
          <a:p>
            <a:r>
              <a:rPr lang="en-US" dirty="0" smtClean="0"/>
              <a:t>About 150 Ph.D. students in C.S. department</a:t>
            </a:r>
          </a:p>
          <a:p>
            <a:r>
              <a:rPr lang="en-US" dirty="0" smtClean="0"/>
              <a:t>Field includes:</a:t>
            </a:r>
          </a:p>
          <a:p>
            <a:pPr lvl="1"/>
            <a:r>
              <a:rPr lang="en-US" dirty="0" smtClean="0"/>
              <a:t>Electrical and Computer Engineering</a:t>
            </a:r>
          </a:p>
          <a:p>
            <a:pPr lvl="1"/>
            <a:r>
              <a:rPr lang="en-US" dirty="0" smtClean="0"/>
              <a:t>Information Science</a:t>
            </a:r>
            <a:endParaRPr lang="en-US" dirty="0"/>
          </a:p>
          <a:p>
            <a:pPr lvl="1"/>
            <a:r>
              <a:rPr lang="en-US" dirty="0" smtClean="0"/>
              <a:t>Applied Math</a:t>
            </a:r>
            <a:endParaRPr lang="en-US" dirty="0"/>
          </a:p>
          <a:p>
            <a:pPr lvl="1"/>
            <a:r>
              <a:rPr lang="en-US" dirty="0" smtClean="0"/>
              <a:t>Mathematics,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perations </a:t>
            </a:r>
            <a:r>
              <a:rPr lang="en-US" dirty="0"/>
              <a:t>Research and Industrial </a:t>
            </a:r>
            <a:r>
              <a:rPr lang="en-US" dirty="0" smtClean="0"/>
              <a:t>Engineering</a:t>
            </a:r>
            <a:endParaRPr lang="en-US" dirty="0"/>
          </a:p>
          <a:p>
            <a:pPr lvl="1"/>
            <a:r>
              <a:rPr lang="en-US" dirty="0" smtClean="0"/>
              <a:t>Mechanical </a:t>
            </a:r>
            <a:r>
              <a:rPr lang="en-US" dirty="0"/>
              <a:t>and Aerospace </a:t>
            </a:r>
            <a:r>
              <a:rPr lang="en-US" dirty="0" smtClean="0"/>
              <a:t>Engineering</a:t>
            </a:r>
            <a:endParaRPr lang="en-US" dirty="0"/>
          </a:p>
          <a:p>
            <a:pPr lvl="1"/>
            <a:r>
              <a:rPr lang="en-US" dirty="0" smtClean="0"/>
              <a:t>Computational Biology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8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Cornell C.S. areas of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420" y="1345352"/>
            <a:ext cx="4267052" cy="5075536"/>
          </a:xfrm>
        </p:spPr>
        <p:txBody>
          <a:bodyPr>
            <a:normAutofit/>
          </a:bodyPr>
          <a:lstStyle/>
          <a:p>
            <a:r>
              <a:rPr lang="en-US" dirty="0" smtClean="0"/>
              <a:t>theory</a:t>
            </a:r>
          </a:p>
          <a:p>
            <a:r>
              <a:rPr lang="en-US" dirty="0" smtClean="0"/>
              <a:t>programming languages</a:t>
            </a:r>
          </a:p>
          <a:p>
            <a:r>
              <a:rPr lang="en-US" dirty="0" smtClean="0"/>
              <a:t>scientific computing</a:t>
            </a:r>
          </a:p>
          <a:p>
            <a:r>
              <a:rPr lang="en-US" dirty="0" smtClean="0"/>
              <a:t>artificial intelligence</a:t>
            </a:r>
          </a:p>
          <a:p>
            <a:r>
              <a:rPr lang="en-US" dirty="0" smtClean="0"/>
              <a:t>machine learning</a:t>
            </a:r>
            <a:endParaRPr lang="en-US" dirty="0"/>
          </a:p>
          <a:p>
            <a:r>
              <a:rPr lang="en-US" dirty="0" smtClean="0"/>
              <a:t>computer graphics</a:t>
            </a:r>
            <a:endParaRPr lang="en-US" dirty="0"/>
          </a:p>
          <a:p>
            <a:r>
              <a:rPr lang="en-US" dirty="0" smtClean="0"/>
              <a:t>systems and networking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44843" y="1345352"/>
            <a:ext cx="4496677" cy="507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distributed systems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databases</a:t>
            </a:r>
          </a:p>
          <a:p>
            <a:r>
              <a:rPr lang="en-US" dirty="0" smtClean="0"/>
              <a:t>robotics</a:t>
            </a:r>
          </a:p>
          <a:p>
            <a:r>
              <a:rPr lang="en-US" dirty="0" smtClean="0"/>
              <a:t>natural language processing</a:t>
            </a:r>
          </a:p>
          <a:p>
            <a:r>
              <a:rPr lang="en-US" dirty="0" smtClean="0"/>
              <a:t>human computer interfaces</a:t>
            </a:r>
          </a:p>
          <a:p>
            <a:r>
              <a:rPr lang="en-US" dirty="0" smtClean="0"/>
              <a:t>and much much more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3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19789"/>
            <a:ext cx="9144000" cy="6838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impact</a:t>
            </a:r>
          </a:p>
          <a:p>
            <a:r>
              <a:rPr lang="en-US" dirty="0" smtClean="0"/>
              <a:t>Highly collaborative</a:t>
            </a:r>
          </a:p>
          <a:p>
            <a:r>
              <a:rPr lang="en-US" dirty="0" smtClean="0"/>
              <a:t>Well resourced</a:t>
            </a:r>
          </a:p>
          <a:p>
            <a:pPr marL="0" indent="0">
              <a:buNone/>
            </a:pPr>
            <a:r>
              <a:rPr lang="en-US" dirty="0" smtClean="0"/>
              <a:t>… an exciting place to be!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Computer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896" y="1245211"/>
            <a:ext cx="8104454" cy="493175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Problem Solving using Computers</a:t>
            </a:r>
          </a:p>
          <a:p>
            <a:r>
              <a:rPr lang="en-US" dirty="0" smtClean="0"/>
              <a:t>Many areas of CS:</a:t>
            </a:r>
          </a:p>
          <a:p>
            <a:pPr lvl="1"/>
            <a:r>
              <a:rPr lang="en-US" dirty="0" smtClean="0"/>
              <a:t>Machine Learning and Artificial Intelligence (AI)</a:t>
            </a:r>
          </a:p>
          <a:p>
            <a:pPr lvl="1"/>
            <a:r>
              <a:rPr lang="en-US" dirty="0" smtClean="0"/>
              <a:t>Data Science, Big Data</a:t>
            </a:r>
          </a:p>
          <a:p>
            <a:pPr lvl="1"/>
            <a:r>
              <a:rPr lang="en-US" dirty="0" smtClean="0"/>
              <a:t>Theory and Algorithms</a:t>
            </a:r>
          </a:p>
          <a:p>
            <a:pPr lvl="1"/>
            <a:r>
              <a:rPr lang="en-US" dirty="0" smtClean="0"/>
              <a:t>Programming Languages</a:t>
            </a:r>
          </a:p>
          <a:p>
            <a:pPr lvl="1"/>
            <a:r>
              <a:rPr lang="en-US" dirty="0" smtClean="0"/>
              <a:t>Scientific Computing</a:t>
            </a:r>
          </a:p>
          <a:p>
            <a:pPr lvl="1"/>
            <a:r>
              <a:rPr lang="en-US" dirty="0" smtClean="0"/>
              <a:t>Systems, Networking, and Databases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Graphics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Robotics</a:t>
            </a:r>
          </a:p>
          <a:p>
            <a:pPr lvl="1"/>
            <a:r>
              <a:rPr lang="en-US" dirty="0" smtClean="0"/>
              <a:t>Computational Biology</a:t>
            </a:r>
          </a:p>
          <a:p>
            <a:pPr lvl="1"/>
            <a:r>
              <a:rPr lang="en-US" dirty="0" smtClean="0"/>
              <a:t>Quantum Computing</a:t>
            </a:r>
          </a:p>
          <a:p>
            <a:pPr lvl="1"/>
            <a:r>
              <a:rPr lang="en-US" dirty="0" smtClean="0"/>
              <a:t>Human Computer Interfacing</a:t>
            </a:r>
          </a:p>
          <a:p>
            <a:pPr lvl="1"/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485510">
            <a:off x="4274817" y="5003125"/>
            <a:ext cx="45480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It’s not just programming!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529981"/>
            <a:ext cx="35052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52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CS Used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419" y="1103181"/>
            <a:ext cx="8557717" cy="470775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Computers, Mobile Phones, etc.</a:t>
            </a:r>
          </a:p>
          <a:p>
            <a:r>
              <a:rPr lang="en-US" dirty="0" smtClean="0"/>
              <a:t>Word processing, spreadsheets, etc.</a:t>
            </a:r>
          </a:p>
          <a:p>
            <a:r>
              <a:rPr lang="en-US" dirty="0" smtClean="0"/>
              <a:t>Computer games, computer animation</a:t>
            </a:r>
          </a:p>
          <a:p>
            <a:r>
              <a:rPr lang="en-US" dirty="0" smtClean="0"/>
              <a:t>Self-driving cars and trucks, robots,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The “Web”</a:t>
            </a:r>
          </a:p>
          <a:p>
            <a:r>
              <a:rPr lang="en-US" dirty="0" smtClean="0"/>
              <a:t>Apps and “The Cloud”</a:t>
            </a:r>
          </a:p>
          <a:p>
            <a:pPr lvl="1"/>
            <a:r>
              <a:rPr lang="en-US" dirty="0" smtClean="0"/>
              <a:t>Google Search, Facebook, </a:t>
            </a:r>
            <a:r>
              <a:rPr lang="en-US" dirty="0" err="1" smtClean="0"/>
              <a:t>WhatsApp</a:t>
            </a:r>
            <a:r>
              <a:rPr lang="en-US" dirty="0" smtClean="0"/>
              <a:t>, </a:t>
            </a:r>
            <a:r>
              <a:rPr lang="en-US" dirty="0" err="1" smtClean="0"/>
              <a:t>Instagram</a:t>
            </a:r>
            <a:r>
              <a:rPr lang="en-US" dirty="0" smtClean="0"/>
              <a:t>, ...</a:t>
            </a:r>
          </a:p>
          <a:p>
            <a:pPr lvl="1"/>
            <a:r>
              <a:rPr lang="en-US" dirty="0" err="1" smtClean="0"/>
              <a:t>Uber</a:t>
            </a:r>
            <a:r>
              <a:rPr lang="en-US" dirty="0" smtClean="0"/>
              <a:t>, Amazon, eBay,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err="1" smtClean="0"/>
              <a:t>Blockchains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Cryptocurrencies</a:t>
            </a:r>
            <a:endParaRPr lang="en-US" dirty="0" smtClean="0"/>
          </a:p>
          <a:p>
            <a:r>
              <a:rPr lang="en-US" dirty="0" smtClean="0"/>
              <a:t>Smart home, smart farm, smart city,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Air Traffic Control, Power Grid, etc.</a:t>
            </a:r>
          </a:p>
          <a:p>
            <a:r>
              <a:rPr lang="en-US" dirty="0" smtClean="0"/>
              <a:t>Modern health care</a:t>
            </a:r>
          </a:p>
          <a:p>
            <a:r>
              <a:rPr lang="en-US" dirty="0" smtClean="0"/>
              <a:t>much much more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34043" y="6009946"/>
            <a:ext cx="67824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What are your favorite computer apps?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016" y="183302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016" y="358941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7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 Paths in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445" y="1158046"/>
            <a:ext cx="8479405" cy="501891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Become a programmer</a:t>
            </a:r>
          </a:p>
          <a:p>
            <a:pPr lvl="1"/>
            <a:r>
              <a:rPr lang="en-US" dirty="0" smtClean="0"/>
              <a:t>specialize in robots, computer games, or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Become a web designer</a:t>
            </a:r>
          </a:p>
          <a:p>
            <a:pPr lvl="1"/>
            <a:r>
              <a:rPr lang="en-US" dirty="0" smtClean="0"/>
              <a:t>build nice web sites</a:t>
            </a:r>
          </a:p>
          <a:p>
            <a:r>
              <a:rPr lang="en-US" dirty="0" smtClean="0"/>
              <a:t>Become a data analyst</a:t>
            </a:r>
          </a:p>
          <a:p>
            <a:pPr lvl="1"/>
            <a:r>
              <a:rPr lang="en-US" dirty="0" smtClean="0"/>
              <a:t>collect data and figure out what it means</a:t>
            </a:r>
          </a:p>
          <a:p>
            <a:r>
              <a:rPr lang="en-US" dirty="0" smtClean="0"/>
              <a:t>Become a systems/network/database administrator</a:t>
            </a:r>
          </a:p>
          <a:p>
            <a:pPr lvl="1"/>
            <a:r>
              <a:rPr lang="en-US" dirty="0" smtClean="0"/>
              <a:t>maintains systems, email, computer networks, etc.</a:t>
            </a:r>
          </a:p>
          <a:p>
            <a:r>
              <a:rPr lang="en-US" dirty="0" smtClean="0"/>
              <a:t>Become an entrepreneur</a:t>
            </a:r>
          </a:p>
          <a:p>
            <a:pPr lvl="1"/>
            <a:r>
              <a:rPr lang="en-US" dirty="0" smtClean="0"/>
              <a:t>start a company (consulting, new tech, etc.)</a:t>
            </a:r>
          </a:p>
          <a:p>
            <a:r>
              <a:rPr lang="en-US" dirty="0" smtClean="0"/>
              <a:t>Become a professor</a:t>
            </a:r>
          </a:p>
          <a:p>
            <a:pPr lvl="1"/>
            <a:r>
              <a:rPr lang="en-US" dirty="0" smtClean="0"/>
              <a:t>come up with new uses for computers, and teach students about computer science</a:t>
            </a:r>
          </a:p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09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2046" y="1805506"/>
            <a:ext cx="86212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There are many high paying CS jobs out there!!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Almost every industry needs CS experts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International opportunities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37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Career Path in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5352"/>
            <a:ext cx="7886700" cy="4831611"/>
          </a:xfrm>
        </p:spPr>
        <p:txBody>
          <a:bodyPr>
            <a:normAutofit/>
          </a:bodyPr>
          <a:lstStyle/>
          <a:p>
            <a:r>
              <a:rPr lang="en-US" dirty="0" smtClean="0"/>
              <a:t>I was born and grew up in Amsterdam</a:t>
            </a:r>
          </a:p>
          <a:p>
            <a:r>
              <a:rPr lang="en-US" dirty="0" smtClean="0"/>
              <a:t>I liked building electronic stuff in high school</a:t>
            </a:r>
          </a:p>
          <a:p>
            <a:pPr lvl="1"/>
            <a:r>
              <a:rPr lang="en-US" dirty="0" smtClean="0"/>
              <a:t>even built some small computers</a:t>
            </a:r>
          </a:p>
          <a:p>
            <a:r>
              <a:rPr lang="en-US" dirty="0" smtClean="0"/>
              <a:t>Studied mathematics in university</a:t>
            </a:r>
          </a:p>
          <a:p>
            <a:pPr lvl="1"/>
            <a:r>
              <a:rPr lang="en-US" dirty="0" smtClean="0"/>
              <a:t>but quickly specialized in programming</a:t>
            </a:r>
          </a:p>
          <a:p>
            <a:r>
              <a:rPr lang="en-US" dirty="0" smtClean="0"/>
              <a:t>Became a “Research Assistant” to a computer science professor</a:t>
            </a:r>
          </a:p>
          <a:p>
            <a:r>
              <a:rPr lang="en-US" dirty="0" smtClean="0"/>
              <a:t>Became a Ph.D. student</a:t>
            </a:r>
          </a:p>
          <a:p>
            <a:r>
              <a:rPr lang="en-US" dirty="0" smtClean="0"/>
              <a:t>After my degree, I did a “</a:t>
            </a:r>
            <a:r>
              <a:rPr lang="en-US" dirty="0" err="1" smtClean="0"/>
              <a:t>postdoctorate</a:t>
            </a:r>
            <a:r>
              <a:rPr lang="en-US" dirty="0" smtClean="0"/>
              <a:t>” at Cornell University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256388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131"/>
            <a:ext cx="7886700" cy="4351338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 worked for AT&amp;T Bell Labs in 1990</a:t>
            </a:r>
          </a:p>
          <a:p>
            <a:r>
              <a:rPr lang="en-US" dirty="0" smtClean="0"/>
              <a:t>Started a research position at Cornell in 1991</a:t>
            </a:r>
          </a:p>
          <a:p>
            <a:r>
              <a:rPr lang="en-US" dirty="0" smtClean="0"/>
              <a:t>Co-founded two software development companies in late nineties</a:t>
            </a:r>
          </a:p>
          <a:p>
            <a:pPr lvl="1"/>
            <a:r>
              <a:rPr lang="en-US" dirty="0" smtClean="0"/>
              <a:t>One sold to Microsoft, other to Amazon</a:t>
            </a:r>
          </a:p>
          <a:p>
            <a:r>
              <a:rPr lang="en-US" dirty="0" smtClean="0"/>
              <a:t>Started another company last year with Prof. </a:t>
            </a:r>
            <a:r>
              <a:rPr lang="en-US" dirty="0" err="1" smtClean="0"/>
              <a:t>Weatherspoon</a:t>
            </a:r>
            <a:endParaRPr lang="en-US" dirty="0" smtClean="0"/>
          </a:p>
          <a:p>
            <a:r>
              <a:rPr lang="en-US" dirty="0" smtClean="0"/>
              <a:t>Also still a professor at Cornell</a:t>
            </a:r>
          </a:p>
        </p:txBody>
      </p:sp>
    </p:spTree>
    <p:extLst>
      <p:ext uri="{BB962C8B-B14F-4D97-AF65-F5344CB8AC3E}">
        <p14:creationId xmlns:p14="http://schemas.microsoft.com/office/powerpoint/2010/main" val="282717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Cornell:</a:t>
            </a:r>
            <a:br>
              <a:rPr lang="en-US" b="1" dirty="0" smtClean="0"/>
            </a:br>
            <a:r>
              <a:rPr lang="en-US" b="1" dirty="0"/>
              <a:t> </a:t>
            </a:r>
            <a:r>
              <a:rPr lang="en-US" b="1" dirty="0" smtClean="0"/>
              <a:t>     A Special 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93" y="1973907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Originally:  Focus on qualitative innovations:</a:t>
            </a:r>
          </a:p>
          <a:p>
            <a:pPr lvl="1"/>
            <a:r>
              <a:rPr lang="en-US" dirty="0" smtClean="0"/>
              <a:t>Hardware was getting faster, and qualitative properties only became more important</a:t>
            </a:r>
          </a:p>
          <a:p>
            <a:r>
              <a:rPr lang="en-US" dirty="0" smtClean="0"/>
              <a:t>Subsequently:   Add researchers who also engineer</a:t>
            </a:r>
          </a:p>
          <a:p>
            <a:pPr lvl="1"/>
            <a:r>
              <a:rPr lang="en-US" dirty="0" smtClean="0"/>
              <a:t>Work is still principled;  contributions are more about ideas than artifacts.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“Build first” [them]   </a:t>
            </a:r>
            <a:r>
              <a:rPr lang="en-US" i="1" dirty="0" smtClean="0"/>
              <a:t>versus</a:t>
            </a:r>
            <a:r>
              <a:rPr lang="en-US" dirty="0" smtClean="0"/>
              <a:t>   “Think first” [us]</a:t>
            </a:r>
          </a:p>
          <a:p>
            <a:pPr lvl="1"/>
            <a:r>
              <a:rPr lang="en-US" dirty="0" smtClean="0"/>
              <a:t>Building first to discover the important problems</a:t>
            </a:r>
          </a:p>
          <a:p>
            <a:pPr lvl="1"/>
            <a:r>
              <a:rPr lang="en-US" dirty="0" smtClean="0"/>
              <a:t>Building second to validate assumptions and 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84" y="19789"/>
            <a:ext cx="4235615" cy="18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0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Cornell: very pretty!</a:t>
            </a:r>
            <a:endParaRPr lang="en-US" dirty="0"/>
          </a:p>
        </p:txBody>
      </p:sp>
      <p:pic>
        <p:nvPicPr>
          <p:cNvPr id="4" name="Picture 3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70" y="1238211"/>
            <a:ext cx="3302000" cy="2463800"/>
          </a:xfrm>
          <a:prstGeom prst="rect">
            <a:avLst/>
          </a:prstGeom>
        </p:spPr>
      </p:pic>
      <p:pic>
        <p:nvPicPr>
          <p:cNvPr id="5" name="Picture 4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19" y="1174750"/>
            <a:ext cx="3606800" cy="2247900"/>
          </a:xfrm>
          <a:prstGeom prst="rect">
            <a:avLst/>
          </a:prstGeom>
        </p:spPr>
      </p:pic>
      <p:pic>
        <p:nvPicPr>
          <p:cNvPr id="6" name="Picture 5" descr="Unknow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70" y="3953966"/>
            <a:ext cx="4203700" cy="1930400"/>
          </a:xfrm>
          <a:prstGeom prst="rect">
            <a:avLst/>
          </a:prstGeom>
        </p:spPr>
      </p:pic>
      <p:pic>
        <p:nvPicPr>
          <p:cNvPr id="7" name="Picture 6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53" y="3702011"/>
            <a:ext cx="3187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66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12609</TotalTime>
  <Words>707</Words>
  <Application>Microsoft Macintosh PowerPoint</Application>
  <PresentationFormat>On-screen Show (4:3)</PresentationFormat>
  <Paragraphs>152</Paragraphs>
  <Slides>16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Computer Science: What, and Why? </vt:lpstr>
      <vt:lpstr>What is Computer Science?</vt:lpstr>
      <vt:lpstr>What is CS Used For?</vt:lpstr>
      <vt:lpstr>Career Paths in CS</vt:lpstr>
      <vt:lpstr>PowerPoint Presentation</vt:lpstr>
      <vt:lpstr>My Career Path in CS</vt:lpstr>
      <vt:lpstr>Career cont’d</vt:lpstr>
      <vt:lpstr>Cornell:       A Special View</vt:lpstr>
      <vt:lpstr>Cornell: very pretty!</vt:lpstr>
      <vt:lpstr>Ithaca</vt:lpstr>
      <vt:lpstr>Ithaca Winter</vt:lpstr>
      <vt:lpstr>Cornell Activities, Clubs, and Classes</vt:lpstr>
      <vt:lpstr>CornellTech in NYC</vt:lpstr>
      <vt:lpstr>More on Cornell Computer Science</vt:lpstr>
      <vt:lpstr>Cornell C.S. areas of research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Systems@Cornell</dc:title>
  <dc:creator>Microsoft Office User</dc:creator>
  <cp:lastModifiedBy>Robbert Van Renesse</cp:lastModifiedBy>
  <cp:revision>83</cp:revision>
  <cp:lastPrinted>2016-03-16T14:38:31Z</cp:lastPrinted>
  <dcterms:created xsi:type="dcterms:W3CDTF">2016-02-24T18:45:31Z</dcterms:created>
  <dcterms:modified xsi:type="dcterms:W3CDTF">2019-01-09T20:03:40Z</dcterms:modified>
</cp:coreProperties>
</file>